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7" r:id="rId3"/>
  </p:sldMasterIdLst>
  <p:sldIdLst>
    <p:sldId id="1503" r:id="rId4"/>
    <p:sldId id="1481" r:id="rId5"/>
    <p:sldId id="1504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68" y="336"/>
      </p:cViewPr>
      <p:guideLst>
        <p:guide orient="horz" pos="2160"/>
        <p:guide pos="33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6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44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87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66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56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20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03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622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97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" b="26237"/>
          <a:stretch/>
        </p:blipFill>
        <p:spPr>
          <a:xfrm>
            <a:off x="0" y="-1"/>
            <a:ext cx="12167616" cy="685800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50000">
                <a:srgbClr val="000000">
                  <a:alpha val="75000"/>
                </a:srgb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2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2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655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510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684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509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1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16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2722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0280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2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20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54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499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71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56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85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883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664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740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222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139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60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671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7595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162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5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218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1148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415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97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63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87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64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860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A61AE-8BBF-4AFB-8FDB-1178C618B67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98C33-E376-4B74-AA43-9C6E87FA616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086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A17D-9343-48C1-AE2A-4F7E200239E5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2131C0-208B-4B88-8376-841B9BE418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15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FE7785-30B6-4B1D-A244-5C7A98533B68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EC3358-C26F-4804-A32F-34FA86EFB5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818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3B33-6B51-40DB-87AE-C52C226A51DC}" type="datetimeFigureOut">
              <a:rPr lang="zh-TW" altLang="en-US" smtClean="0"/>
              <a:t>2019/11/6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82BC4-357D-48EE-A7CF-BD5B2291B9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283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4C7757-BB51-453D-BE82-C01F88F3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5" y="365125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一、中央政府公告、全台適用的育兒津貼</a:t>
            </a:r>
            <a:br>
              <a:rPr lang="zh-TW" altLang="en-US" b="1" dirty="0"/>
            </a:b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B36C87B-C8D5-4DAE-9FD7-BE46C1173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5" y="893918"/>
            <a:ext cx="8974666" cy="5964082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buNone/>
            </a:pPr>
            <a:endParaRPr lang="zh-TW" altLang="en-US" sz="2000" dirty="0"/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/>
              <a:t>行政院公告，自 </a:t>
            </a:r>
            <a:r>
              <a:rPr lang="en-US" altLang="zh-TW" sz="2000" dirty="0"/>
              <a:t>2019 </a:t>
            </a:r>
            <a:r>
              <a:rPr lang="zh-TW" altLang="en-US" sz="2000" dirty="0"/>
              <a:t>年 </a:t>
            </a:r>
            <a:r>
              <a:rPr lang="en-US" altLang="zh-TW" sz="2000" dirty="0"/>
              <a:t>8 </a:t>
            </a:r>
            <a:r>
              <a:rPr lang="zh-TW" altLang="en-US" sz="2000" dirty="0"/>
              <a:t>月起，上述「父母未就業家庭育兒津貼」將全面改制成「不限定父母就業的育兒津貼」，且擴大至 </a:t>
            </a:r>
            <a:r>
              <a:rPr lang="en-US" altLang="zh-TW" sz="2000" u="sng" dirty="0">
                <a:solidFill>
                  <a:srgbClr val="FF0000"/>
                </a:solidFill>
              </a:rPr>
              <a:t>0-4 </a:t>
            </a:r>
            <a:r>
              <a:rPr lang="zh-TW" altLang="en-US" sz="2000" u="sng" dirty="0">
                <a:solidFill>
                  <a:srgbClr val="FF0000"/>
                </a:solidFill>
              </a:rPr>
              <a:t>歲</a:t>
            </a:r>
            <a:r>
              <a:rPr lang="zh-TW" altLang="en-US" sz="2000" dirty="0"/>
              <a:t>。</a:t>
            </a:r>
          </a:p>
          <a:p>
            <a:pPr>
              <a:lnSpc>
                <a:spcPts val="2000"/>
              </a:lnSpc>
            </a:pPr>
            <a:r>
              <a:rPr lang="zh-TW" altLang="en-US" sz="2000" dirty="0"/>
              <a:t>請領資格：</a:t>
            </a:r>
            <a:endParaRPr lang="en-US" altLang="zh-TW" sz="2000" dirty="0"/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(1) </a:t>
            </a:r>
            <a:r>
              <a:rPr lang="zh-TW" altLang="en-US" sz="2000" dirty="0"/>
              <a:t>綜合所得稅率</a:t>
            </a:r>
            <a:r>
              <a:rPr lang="zh-TW" altLang="en-US" sz="2000" u="sng" dirty="0">
                <a:solidFill>
                  <a:srgbClr val="FF0000"/>
                </a:solidFill>
              </a:rPr>
              <a:t>未達 </a:t>
            </a:r>
            <a:r>
              <a:rPr lang="en-US" altLang="zh-TW" sz="2000" u="sng" dirty="0">
                <a:solidFill>
                  <a:srgbClr val="FF0000"/>
                </a:solidFill>
              </a:rPr>
              <a:t>20% </a:t>
            </a:r>
            <a:r>
              <a:rPr lang="zh-TW" altLang="en-US" sz="2000" dirty="0"/>
              <a:t>的家庭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(2) </a:t>
            </a:r>
            <a:r>
              <a:rPr lang="zh-TW" altLang="en-US" sz="2000" u="sng" dirty="0">
                <a:solidFill>
                  <a:srgbClr val="FF0000"/>
                </a:solidFill>
              </a:rPr>
              <a:t>未請領</a:t>
            </a:r>
            <a:r>
              <a:rPr lang="zh-TW" altLang="en-US" sz="2000" dirty="0"/>
              <a:t>育嬰留職停薪津貼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(3) </a:t>
            </a:r>
            <a:r>
              <a:rPr lang="zh-TW" altLang="en-US" sz="2000" u="sng" dirty="0">
                <a:solidFill>
                  <a:srgbClr val="FF0000"/>
                </a:solidFill>
              </a:rPr>
              <a:t>未接受</a:t>
            </a:r>
            <a:r>
              <a:rPr lang="zh-TW" altLang="en-US" sz="2000" dirty="0"/>
              <a:t>公共、準公共化托育服務（亦即，</a:t>
            </a:r>
            <a:r>
              <a:rPr lang="zh-TW" altLang="en-US" sz="2000" u="sng" dirty="0"/>
              <a:t>在家自行照顧嬰幼兒的父母</a:t>
            </a:r>
            <a:r>
              <a:rPr lang="zh-TW" altLang="en-US" sz="2000" dirty="0"/>
              <a:t>或</a:t>
            </a:r>
            <a:r>
              <a:rPr lang="zh-TW" altLang="en-US" sz="2000" u="sng" dirty="0"/>
              <a:t>私立幼兒園孩童家長</a:t>
            </a:r>
            <a:r>
              <a:rPr lang="zh-TW" altLang="en-US" sz="2000" dirty="0"/>
              <a:t>）</a:t>
            </a:r>
          </a:p>
          <a:p>
            <a:pPr>
              <a:lnSpc>
                <a:spcPts val="2000"/>
              </a:lnSpc>
            </a:pPr>
            <a:r>
              <a:rPr lang="zh-TW" altLang="en-US" sz="2000" dirty="0"/>
              <a:t>補助額度：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(1) </a:t>
            </a:r>
            <a:r>
              <a:rPr lang="zh-TW" altLang="en-US" sz="2000" dirty="0"/>
              <a:t>一般家庭可領 </a:t>
            </a:r>
            <a:r>
              <a:rPr lang="en-US" altLang="zh-TW" sz="2000" dirty="0"/>
              <a:t>2,500 </a:t>
            </a:r>
            <a:r>
              <a:rPr lang="zh-TW" altLang="en-US" sz="2000" dirty="0"/>
              <a:t>元／月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(2) </a:t>
            </a:r>
            <a:r>
              <a:rPr lang="zh-TW" altLang="en-US" sz="2000" dirty="0"/>
              <a:t>中低收入戶可領 </a:t>
            </a:r>
            <a:r>
              <a:rPr lang="en-US" altLang="zh-TW" sz="2000" dirty="0"/>
              <a:t>4,000 </a:t>
            </a:r>
            <a:r>
              <a:rPr lang="zh-TW" altLang="en-US" sz="2000" dirty="0"/>
              <a:t>元／月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(3) </a:t>
            </a:r>
            <a:r>
              <a:rPr lang="zh-TW" altLang="en-US" sz="2000" dirty="0"/>
              <a:t>低收入戶可領 </a:t>
            </a:r>
            <a:r>
              <a:rPr lang="en-US" altLang="zh-TW" sz="2000" dirty="0"/>
              <a:t>5,000 </a:t>
            </a:r>
            <a:r>
              <a:rPr lang="zh-TW" altLang="en-US" sz="2000" dirty="0"/>
              <a:t>元／月</a:t>
            </a:r>
          </a:p>
          <a:p>
            <a:pPr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altLang="zh-TW" sz="2000" dirty="0"/>
              <a:t>(4) </a:t>
            </a:r>
            <a:r>
              <a:rPr lang="zh-TW" altLang="en-US" sz="2000" dirty="0"/>
              <a:t>第三胎以上，加領 </a:t>
            </a:r>
            <a:r>
              <a:rPr lang="en-US" altLang="zh-TW" sz="2000" dirty="0"/>
              <a:t>1,000 </a:t>
            </a:r>
            <a:r>
              <a:rPr lang="zh-TW" altLang="en-US" sz="2000" dirty="0"/>
              <a:t>元／月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D78799-79D9-4B24-9994-61925633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303" y="3875959"/>
            <a:ext cx="2112097" cy="25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2B4F1CF-BA02-4A13-996E-DB3C011D7E03}"/>
              </a:ext>
            </a:extLst>
          </p:cNvPr>
          <p:cNvSpPr/>
          <p:nvPr/>
        </p:nvSpPr>
        <p:spPr>
          <a:xfrm>
            <a:off x="979554" y="1490161"/>
            <a:ext cx="95226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英國各地老年團體已展開屬於自己的教育及休閒活動，根據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Glendenning(1985:106-107)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的研究，此時期所辦理的高齡教育活動有：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1960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年代初期：北斯塔福郡的勞工教育協會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(The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North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Staffordshire WEA)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就特別為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60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歲以上的高齡長者開辦許多課程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1966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年：伯明罕的退休朋友協會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(Friends in Retirement)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成立一個追求共同興趣且需要大家一同參與的活動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1970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年代初期：艾利論壇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(The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Ealing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 Forum)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與愛賽特論壇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(The Exeter Forum)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也提供老人們參與教育休閒活動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1973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年開始：貝斯強森基金會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(Beth Johnson Foundation)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提供年滿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60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歲以上老人的課程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1973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年：倫敦的查理雷奇福特中心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(Charlie </a:t>
            </a:r>
            <a:r>
              <a:rPr kumimoji="0" lang="en-US" altLang="zh-TW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Ratchford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 Centre)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提供專門課程供老人參加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F1F4620-6B32-4243-9B0F-537B29A54417}"/>
              </a:ext>
            </a:extLst>
          </p:cNvPr>
          <p:cNvSpPr/>
          <p:nvPr/>
        </p:nvSpPr>
        <p:spPr>
          <a:xfrm>
            <a:off x="909127" y="879825"/>
            <a:ext cx="4831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一、萌芽時期：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1950-1970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新細明體" panose="02020500000000000000" pitchFamily="18" charset="-120"/>
                <a:cs typeface="+mn-cs"/>
              </a:rPr>
              <a:t>年代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10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4">
            <a:extLst>
              <a:ext uri="{FF2B5EF4-FFF2-40B4-BE49-F238E27FC236}">
                <a16:creationId xmlns:a16="http://schemas.microsoft.com/office/drawing/2014/main" id="{07A5F34B-6705-4A5E-9A0C-FCDD7565C74F}"/>
              </a:ext>
            </a:extLst>
          </p:cNvPr>
          <p:cNvSpPr txBox="1">
            <a:spLocks/>
          </p:cNvSpPr>
          <p:nvPr/>
        </p:nvSpPr>
        <p:spPr>
          <a:xfrm>
            <a:off x="552969" y="304299"/>
            <a:ext cx="1742673" cy="38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組織圖</a:t>
            </a:r>
          </a:p>
        </p:txBody>
      </p:sp>
      <p:sp>
        <p:nvSpPr>
          <p:cNvPr id="10" name="副標題 4">
            <a:extLst>
              <a:ext uri="{FF2B5EF4-FFF2-40B4-BE49-F238E27FC236}">
                <a16:creationId xmlns:a16="http://schemas.microsoft.com/office/drawing/2014/main" id="{E932CAFF-B989-4437-AD36-4990EBEF5C22}"/>
              </a:ext>
            </a:extLst>
          </p:cNvPr>
          <p:cNvSpPr txBox="1">
            <a:spLocks/>
          </p:cNvSpPr>
          <p:nvPr/>
        </p:nvSpPr>
        <p:spPr>
          <a:xfrm>
            <a:off x="618357" y="2651826"/>
            <a:ext cx="2290786" cy="563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經費來源</a:t>
            </a:r>
          </a:p>
        </p:txBody>
      </p:sp>
      <p:sp>
        <p:nvSpPr>
          <p:cNvPr id="11" name="副標題 4">
            <a:extLst>
              <a:ext uri="{FF2B5EF4-FFF2-40B4-BE49-F238E27FC236}">
                <a16:creationId xmlns:a16="http://schemas.microsoft.com/office/drawing/2014/main" id="{B47AFCF5-8878-4693-95B9-8DBFB90F8620}"/>
              </a:ext>
            </a:extLst>
          </p:cNvPr>
          <p:cNvSpPr txBox="1">
            <a:spLocks/>
          </p:cNvSpPr>
          <p:nvPr/>
        </p:nvSpPr>
        <p:spPr>
          <a:xfrm>
            <a:off x="3050900" y="4686433"/>
            <a:ext cx="2720214" cy="81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應繳金額</a:t>
            </a:r>
          </a:p>
        </p:txBody>
      </p:sp>
      <p:sp>
        <p:nvSpPr>
          <p:cNvPr id="12" name="副標題 4">
            <a:extLst>
              <a:ext uri="{FF2B5EF4-FFF2-40B4-BE49-F238E27FC236}">
                <a16:creationId xmlns:a16="http://schemas.microsoft.com/office/drawing/2014/main" id="{CC029D89-22AE-4EB1-84F2-4448B588AB22}"/>
              </a:ext>
            </a:extLst>
          </p:cNvPr>
          <p:cNvSpPr txBox="1">
            <a:spLocks/>
          </p:cNvSpPr>
          <p:nvPr/>
        </p:nvSpPr>
        <p:spPr>
          <a:xfrm>
            <a:off x="3292312" y="5285063"/>
            <a:ext cx="2575069" cy="67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系費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P Heavy" panose="020B0702020203020207" pitchFamily="34" charset="-120"/>
              </a:rPr>
              <a:t>4000+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系服兩件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P Heavy" panose="020B0702020203020207" pitchFamily="34" charset="-120"/>
              </a:rPr>
              <a:t>$500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P Heavy" panose="020B0702020203020207" pitchFamily="34" charset="-120"/>
              </a:rPr>
              <a:t>，共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P Heavy" panose="020B0702020203020207" pitchFamily="34" charset="-120"/>
              </a:rPr>
              <a:t>$4500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cs typeface="Gen Jyuu Gothic LP Heavy" panose="020B0702020203020207" pitchFamily="34" charset="-120"/>
            </a:endParaRPr>
          </a:p>
        </p:txBody>
      </p:sp>
      <p:sp>
        <p:nvSpPr>
          <p:cNvPr id="13" name="副標題 4">
            <a:extLst>
              <a:ext uri="{FF2B5EF4-FFF2-40B4-BE49-F238E27FC236}">
                <a16:creationId xmlns:a16="http://schemas.microsoft.com/office/drawing/2014/main" id="{048F7F98-8ADA-4827-A912-D6EF97BA4DD3}"/>
              </a:ext>
            </a:extLst>
          </p:cNvPr>
          <p:cNvSpPr txBox="1">
            <a:spLocks/>
          </p:cNvSpPr>
          <p:nvPr/>
        </p:nvSpPr>
        <p:spPr>
          <a:xfrm>
            <a:off x="5797306" y="2651976"/>
            <a:ext cx="1964709" cy="61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如何使用</a:t>
            </a:r>
          </a:p>
        </p:txBody>
      </p:sp>
      <p:sp>
        <p:nvSpPr>
          <p:cNvPr id="14" name="副標題 4">
            <a:extLst>
              <a:ext uri="{FF2B5EF4-FFF2-40B4-BE49-F238E27FC236}">
                <a16:creationId xmlns:a16="http://schemas.microsoft.com/office/drawing/2014/main" id="{62BBA447-1160-49FE-8C15-31B46FB09D95}"/>
              </a:ext>
            </a:extLst>
          </p:cNvPr>
          <p:cNvSpPr txBox="1">
            <a:spLocks/>
          </p:cNvSpPr>
          <p:nvPr/>
        </p:nvSpPr>
        <p:spPr>
          <a:xfrm>
            <a:off x="5653761" y="3257490"/>
            <a:ext cx="2891484" cy="815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系學會提出的預算需經過監委會審査，不會發生浪費或是謊報的可能</a:t>
            </a:r>
          </a:p>
        </p:txBody>
      </p:sp>
      <p:sp>
        <p:nvSpPr>
          <p:cNvPr id="15" name="副標題 4">
            <a:extLst>
              <a:ext uri="{FF2B5EF4-FFF2-40B4-BE49-F238E27FC236}">
                <a16:creationId xmlns:a16="http://schemas.microsoft.com/office/drawing/2014/main" id="{86F3E90C-3FB5-4CE5-97D0-ED5215BA9385}"/>
              </a:ext>
            </a:extLst>
          </p:cNvPr>
          <p:cNvSpPr txBox="1">
            <a:spLocks/>
          </p:cNvSpPr>
          <p:nvPr/>
        </p:nvSpPr>
        <p:spPr>
          <a:xfrm>
            <a:off x="8063320" y="4538701"/>
            <a:ext cx="2509747" cy="81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繳費方式</a:t>
            </a:r>
          </a:p>
        </p:txBody>
      </p:sp>
      <p:sp>
        <p:nvSpPr>
          <p:cNvPr id="16" name="副標題 4">
            <a:extLst>
              <a:ext uri="{FF2B5EF4-FFF2-40B4-BE49-F238E27FC236}">
                <a16:creationId xmlns:a16="http://schemas.microsoft.com/office/drawing/2014/main" id="{6A4B794C-8291-4AFE-8D11-D4893E3FB1BE}"/>
              </a:ext>
            </a:extLst>
          </p:cNvPr>
          <p:cNvSpPr txBox="1">
            <a:spLocks/>
          </p:cNvSpPr>
          <p:nvPr/>
        </p:nvSpPr>
        <p:spPr>
          <a:xfrm>
            <a:off x="8159587" y="5168165"/>
            <a:ext cx="3173887" cy="715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1. 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四年一次繳清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518430C-B689-4192-A1B9-DAFD2F3125B2}"/>
              </a:ext>
            </a:extLst>
          </p:cNvPr>
          <p:cNvSpPr/>
          <p:nvPr/>
        </p:nvSpPr>
        <p:spPr>
          <a:xfrm>
            <a:off x="8148952" y="5792056"/>
            <a:ext cx="3035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3.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不一定要匯款，也可親手繳交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92711EC-0874-4F00-A842-6B0DC4BE55ED}"/>
              </a:ext>
            </a:extLst>
          </p:cNvPr>
          <p:cNvSpPr/>
          <p:nvPr/>
        </p:nvSpPr>
        <p:spPr>
          <a:xfrm>
            <a:off x="8148952" y="5490383"/>
            <a:ext cx="3022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2.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若有轉系或休學，可退費</a:t>
            </a:r>
          </a:p>
        </p:txBody>
      </p:sp>
      <p:sp>
        <p:nvSpPr>
          <p:cNvPr id="25" name="副標題 4">
            <a:extLst>
              <a:ext uri="{FF2B5EF4-FFF2-40B4-BE49-F238E27FC236}">
                <a16:creationId xmlns:a16="http://schemas.microsoft.com/office/drawing/2014/main" id="{B807103A-E5D5-4439-96DC-E2A0029660CC}"/>
              </a:ext>
            </a:extLst>
          </p:cNvPr>
          <p:cNvSpPr txBox="1">
            <a:spLocks/>
          </p:cNvSpPr>
          <p:nvPr/>
        </p:nvSpPr>
        <p:spPr>
          <a:xfrm>
            <a:off x="563604" y="3278518"/>
            <a:ext cx="2214797" cy="715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100"/>
              </a:lnSpc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1.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 會員繳交之會費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738CEFB-DD96-4D5B-AFE4-5C651102153D}"/>
              </a:ext>
            </a:extLst>
          </p:cNvPr>
          <p:cNvSpPr/>
          <p:nvPr/>
        </p:nvSpPr>
        <p:spPr>
          <a:xfrm>
            <a:off x="552969" y="3902409"/>
            <a:ext cx="2575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3.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自由捐助及其他收入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5A943A7-FB38-41DE-BB66-6CF65A6F0C35}"/>
              </a:ext>
            </a:extLst>
          </p:cNvPr>
          <p:cNvSpPr/>
          <p:nvPr/>
        </p:nvSpPr>
        <p:spPr>
          <a:xfrm>
            <a:off x="552969" y="3600736"/>
            <a:ext cx="2109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2.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學校補助費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66922EC6-E17B-4C18-ACE0-FCB49EEC2088}"/>
              </a:ext>
            </a:extLst>
          </p:cNvPr>
          <p:cNvSpPr/>
          <p:nvPr/>
        </p:nvSpPr>
        <p:spPr>
          <a:xfrm>
            <a:off x="148856" y="119636"/>
            <a:ext cx="2636875" cy="6379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副標題 4">
            <a:extLst>
              <a:ext uri="{FF2B5EF4-FFF2-40B4-BE49-F238E27FC236}">
                <a16:creationId xmlns:a16="http://schemas.microsoft.com/office/drawing/2014/main" id="{8361BF8F-D996-4A43-B613-21F443F3909A}"/>
              </a:ext>
            </a:extLst>
          </p:cNvPr>
          <p:cNvSpPr txBox="1">
            <a:spLocks/>
          </p:cNvSpPr>
          <p:nvPr/>
        </p:nvSpPr>
        <p:spPr>
          <a:xfrm>
            <a:off x="3305279" y="285640"/>
            <a:ext cx="1742673" cy="38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會員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B0F5F23-41D1-49D3-B5E0-0B975DC3E364}"/>
              </a:ext>
            </a:extLst>
          </p:cNvPr>
          <p:cNvSpPr/>
          <p:nvPr/>
        </p:nvSpPr>
        <p:spPr>
          <a:xfrm>
            <a:off x="2901166" y="100977"/>
            <a:ext cx="2636875" cy="6379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B4670B7-A5DF-42C1-87F6-2FCFFA8A6720}"/>
              </a:ext>
            </a:extLst>
          </p:cNvPr>
          <p:cNvSpPr/>
          <p:nvPr/>
        </p:nvSpPr>
        <p:spPr>
          <a:xfrm>
            <a:off x="5653476" y="100977"/>
            <a:ext cx="2636875" cy="637953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副標題 4">
            <a:extLst>
              <a:ext uri="{FF2B5EF4-FFF2-40B4-BE49-F238E27FC236}">
                <a16:creationId xmlns:a16="http://schemas.microsoft.com/office/drawing/2014/main" id="{62558F1D-9545-4EC7-B90A-B4BCB99B1BDB}"/>
              </a:ext>
            </a:extLst>
          </p:cNvPr>
          <p:cNvSpPr txBox="1">
            <a:spLocks/>
          </p:cNvSpPr>
          <p:nvPr/>
        </p:nvSpPr>
        <p:spPr>
          <a:xfrm>
            <a:off x="8809899" y="266981"/>
            <a:ext cx="1742673" cy="38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家族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65FFACF-C221-4674-A97F-F8230E6AE723}"/>
              </a:ext>
            </a:extLst>
          </p:cNvPr>
          <p:cNvSpPr/>
          <p:nvPr/>
        </p:nvSpPr>
        <p:spPr>
          <a:xfrm>
            <a:off x="8405786" y="82318"/>
            <a:ext cx="2636875" cy="63795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副標題 4">
            <a:extLst>
              <a:ext uri="{FF2B5EF4-FFF2-40B4-BE49-F238E27FC236}">
                <a16:creationId xmlns:a16="http://schemas.microsoft.com/office/drawing/2014/main" id="{74DD0F41-3D8B-46A3-BE55-10FF18E63A74}"/>
              </a:ext>
            </a:extLst>
          </p:cNvPr>
          <p:cNvSpPr txBox="1">
            <a:spLocks/>
          </p:cNvSpPr>
          <p:nvPr/>
        </p:nvSpPr>
        <p:spPr>
          <a:xfrm>
            <a:off x="6057589" y="285640"/>
            <a:ext cx="1742673" cy="38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000"/>
              </a:lnSpc>
              <a:buNone/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en Jyuu Gothic L Monospace Hea" panose="020B0709020203020207" pitchFamily="49" charset="-120"/>
              </a:rPr>
              <a:t>經費</a:t>
            </a: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1D8FB305-FE44-4F92-AF08-A46FCF76B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" t="13165" r="79690" b="67379"/>
          <a:stretch/>
        </p:blipFill>
        <p:spPr>
          <a:xfrm>
            <a:off x="979886" y="1189781"/>
            <a:ext cx="1382232" cy="1334328"/>
          </a:xfrm>
          <a:prstGeom prst="rect">
            <a:avLst/>
          </a:prstGeom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106F99DF-66E2-4B91-BC9E-1B26EAE16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0" t="52504" r="58264" b="27827"/>
          <a:stretch/>
        </p:blipFill>
        <p:spPr>
          <a:xfrm>
            <a:off x="3716672" y="3265755"/>
            <a:ext cx="1416936" cy="1348928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DA6C798F-E9F7-482D-952F-53DF6FC3B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00" t="13467" r="37384" b="67033"/>
          <a:stretch/>
        </p:blipFill>
        <p:spPr>
          <a:xfrm>
            <a:off x="6057589" y="1189781"/>
            <a:ext cx="1382232" cy="1337286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288B9413-08B4-468F-B280-99262C97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35" t="52504" r="14869" b="27827"/>
          <a:stretch/>
        </p:blipFill>
        <p:spPr>
          <a:xfrm>
            <a:off x="8713753" y="3068590"/>
            <a:ext cx="1416937" cy="13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20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415</Words>
  <Application>Microsoft Office PowerPoint</Application>
  <PresentationFormat>寬螢幕</PresentationFormat>
  <Paragraphs>35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微軟正黑體</vt:lpstr>
      <vt:lpstr>Arial</vt:lpstr>
      <vt:lpstr>Calibri</vt:lpstr>
      <vt:lpstr>Calibri Light</vt:lpstr>
      <vt:lpstr>Garamond</vt:lpstr>
      <vt:lpstr>Trebuchet MS</vt:lpstr>
      <vt:lpstr>Wingdings 3</vt:lpstr>
      <vt:lpstr>1_多面向</vt:lpstr>
      <vt:lpstr>有機</vt:lpstr>
      <vt:lpstr>Office 佈景主題</vt:lpstr>
      <vt:lpstr>一、中央政府公告、全台適用的育兒津貼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一、中央政府公告、全台適用的育兒津貼 </dc:title>
  <dc:creator>DD</dc:creator>
  <cp:lastModifiedBy>DD</cp:lastModifiedBy>
  <cp:revision>5</cp:revision>
  <dcterms:created xsi:type="dcterms:W3CDTF">2019-11-06T02:08:59Z</dcterms:created>
  <dcterms:modified xsi:type="dcterms:W3CDTF">2019-11-06T02:34:30Z</dcterms:modified>
</cp:coreProperties>
</file>